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http://customooxmlschemas.google.com/">
      <go:slidesCustomData xmlns:go="http://customooxmlschemas.google.com/" r:id="rId25" roundtripDataSignature="AMtx7minkc7rEKjxMXfIG21rbRaCST7ZX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5" Type="http://customschemas.google.com/relationships/presentationmetadata" Target="meta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fi-FI"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 name="Shape 37"/>
        <p:cNvGrpSpPr/>
        <p:nvPr/>
      </p:nvGrpSpPr>
      <p:grpSpPr>
        <a:xfrm>
          <a:off x="0" y="0"/>
          <a:ext cx="0" cy="0"/>
          <a:chOff x="0" y="0"/>
          <a:chExt cx="0" cy="0"/>
        </a:xfrm>
      </p:grpSpPr>
      <p:sp>
        <p:nvSpPr>
          <p:cNvPr id="38" name="Google Shape;38;p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 name="Google Shape;39;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p1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9" name="Google Shape;99;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1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6" name="Google Shape;106;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p1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2" name="Google Shape;112;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p1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8" name="Google Shape;118;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p1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5" name="Google Shape;125;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p1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2" name="Google Shape;132;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p1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9" name="Google Shape;139;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p1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6" name="Google Shape;146;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p1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3" name="Google Shape;153;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1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0" name="Google Shape;160;p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 name="Shape 42"/>
        <p:cNvGrpSpPr/>
        <p:nvPr/>
      </p:nvGrpSpPr>
      <p:grpSpPr>
        <a:xfrm>
          <a:off x="0" y="0"/>
          <a:ext cx="0" cy="0"/>
          <a:chOff x="0" y="0"/>
          <a:chExt cx="0" cy="0"/>
        </a:xfrm>
      </p:grpSpPr>
      <p:sp>
        <p:nvSpPr>
          <p:cNvPr id="43" name="Google Shape;43;p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4" name="Google Shape;44;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 name="Shape 49"/>
        <p:cNvGrpSpPr/>
        <p:nvPr/>
      </p:nvGrpSpPr>
      <p:grpSpPr>
        <a:xfrm>
          <a:off x="0" y="0"/>
          <a:ext cx="0" cy="0"/>
          <a:chOff x="0" y="0"/>
          <a:chExt cx="0" cy="0"/>
        </a:xfrm>
      </p:grpSpPr>
      <p:sp>
        <p:nvSpPr>
          <p:cNvPr id="50" name="Google Shape;50;p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1" name="Google Shape;51;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p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7" name="Google Shape;57;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p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4" name="Google Shape;64;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p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1" name="Google Shape;71;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p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8" name="Google Shape;78;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p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5" name="Google Shape;85;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p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2" name="Google Shape;92;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g"/><Relationship Id="rId3"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21"/>
          <p:cNvSpPr/>
          <p:nvPr/>
        </p:nvSpPr>
        <p:spPr>
          <a:xfrm>
            <a:off x="0" y="5805265"/>
            <a:ext cx="8964488" cy="1080120"/>
          </a:xfrm>
          <a:prstGeom prst="rect">
            <a:avLst/>
          </a:prstGeom>
          <a:solidFill>
            <a:schemeClr val="lt1">
              <a:alpha val="49803"/>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 name="Google Shape;17;p21"/>
          <p:cNvSpPr txBox="1"/>
          <p:nvPr>
            <p:ph type="ctrTitle"/>
          </p:nvPr>
        </p:nvSpPr>
        <p:spPr>
          <a:xfrm>
            <a:off x="327992" y="1052736"/>
            <a:ext cx="7772400" cy="14700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8" name="Google Shape;18;p21"/>
          <p:cNvSpPr txBox="1"/>
          <p:nvPr>
            <p:ph idx="1" type="subTitle"/>
          </p:nvPr>
        </p:nvSpPr>
        <p:spPr>
          <a:xfrm>
            <a:off x="323528" y="2636912"/>
            <a:ext cx="6400800" cy="1752600"/>
          </a:xfrm>
          <a:prstGeom prst="rect">
            <a:avLst/>
          </a:prstGeom>
          <a:noFill/>
          <a:ln>
            <a:noFill/>
          </a:ln>
        </p:spPr>
        <p:txBody>
          <a:bodyPr anchorCtr="0" anchor="t" bIns="45700" lIns="91425" spcFirstLastPara="1" rIns="91425" wrap="square" tIns="45700">
            <a:noAutofit/>
          </a:bodyPr>
          <a:lstStyle>
            <a:lvl1pPr lvl="0" marR="0" rtl="0" algn="l">
              <a:spcBef>
                <a:spcPts val="640"/>
              </a:spcBef>
              <a:spcAft>
                <a:spcPts val="0"/>
              </a:spcAft>
              <a:buClr>
                <a:srgbClr val="595959"/>
              </a:buClr>
              <a:buSzPts val="3200"/>
              <a:buFont typeface="Arial"/>
              <a:buNone/>
              <a:defRPr b="0" i="0" sz="3200" u="none" cap="none" strike="noStrike">
                <a:solidFill>
                  <a:srgbClr val="595959"/>
                </a:solidFill>
                <a:latin typeface="Calibri"/>
                <a:ea typeface="Calibri"/>
                <a:cs typeface="Calibri"/>
                <a:sym typeface="Calibri"/>
              </a:defRPr>
            </a:lvl1pPr>
            <a:lvl2pPr lvl="1" marR="0" rtl="0" algn="ctr">
              <a:spcBef>
                <a:spcPts val="560"/>
              </a:spcBef>
              <a:spcAft>
                <a:spcPts val="0"/>
              </a:spcAft>
              <a:buClr>
                <a:srgbClr val="888888"/>
              </a:buClr>
              <a:buSzPts val="2800"/>
              <a:buFont typeface="Arial"/>
              <a:buNone/>
              <a:defRPr b="0" i="0" sz="2800" u="none" cap="none" strike="noStrike">
                <a:solidFill>
                  <a:srgbClr val="888888"/>
                </a:solidFill>
                <a:latin typeface="Calibri"/>
                <a:ea typeface="Calibri"/>
                <a:cs typeface="Calibri"/>
                <a:sym typeface="Calibri"/>
              </a:defRPr>
            </a:lvl2pPr>
            <a:lvl3pPr lvl="2" marR="0" rtl="0" algn="ctr">
              <a:spcBef>
                <a:spcPts val="480"/>
              </a:spcBef>
              <a:spcAft>
                <a:spcPts val="0"/>
              </a:spcAft>
              <a:buClr>
                <a:srgbClr val="888888"/>
              </a:buClr>
              <a:buSzPts val="2400"/>
              <a:buFont typeface="Arial"/>
              <a:buNone/>
              <a:defRPr b="0" i="0" sz="2400" u="none" cap="none" strike="noStrike">
                <a:solidFill>
                  <a:srgbClr val="888888"/>
                </a:solidFill>
                <a:latin typeface="Calibri"/>
                <a:ea typeface="Calibri"/>
                <a:cs typeface="Calibri"/>
                <a:sym typeface="Calibri"/>
              </a:defRPr>
            </a:lvl3pPr>
            <a:lvl4pPr lvl="3"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4pPr>
            <a:lvl5pPr lvl="4"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5pPr>
            <a:lvl6pPr lvl="5"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6pPr>
            <a:lvl7pPr lvl="6"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7pPr>
            <a:lvl8pPr lvl="7"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8pPr>
            <a:lvl9pPr lvl="8"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9pPr>
          </a:lstStyle>
          <a:p/>
        </p:txBody>
      </p:sp>
      <p:pic>
        <p:nvPicPr>
          <p:cNvPr descr="C:\Users\mkomod05.cs8500\Google Drive\SEIT lab\Projects\World of Physics\Kick-off\eu flag.JPG" id="19" name="Google Shape;19;p21"/>
          <p:cNvPicPr preferRelativeResize="0"/>
          <p:nvPr/>
        </p:nvPicPr>
        <p:blipFill rotWithShape="1">
          <a:blip r:embed="rId2">
            <a:alphaModFix/>
          </a:blip>
          <a:srcRect b="0" l="0" r="0" t="0"/>
          <a:stretch/>
        </p:blipFill>
        <p:spPr>
          <a:xfrm>
            <a:off x="233141" y="6275280"/>
            <a:ext cx="766959" cy="511306"/>
          </a:xfrm>
          <a:prstGeom prst="rect">
            <a:avLst/>
          </a:prstGeom>
          <a:noFill/>
          <a:ln>
            <a:noFill/>
          </a:ln>
        </p:spPr>
      </p:pic>
      <p:sp>
        <p:nvSpPr>
          <p:cNvPr id="20" name="Google Shape;20;p21"/>
          <p:cNvSpPr txBox="1"/>
          <p:nvPr/>
        </p:nvSpPr>
        <p:spPr>
          <a:xfrm>
            <a:off x="1000100" y="6519470"/>
            <a:ext cx="1206099"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fi-FI" sz="1600" u="none" strike="noStrike">
                <a:solidFill>
                  <a:srgbClr val="003996"/>
                </a:solidFill>
                <a:latin typeface="Arial"/>
                <a:ea typeface="Arial"/>
                <a:cs typeface="Arial"/>
                <a:sym typeface="Arial"/>
              </a:rPr>
              <a:t>Erasmus</a:t>
            </a:r>
            <a:r>
              <a:rPr b="0" i="0" lang="fi-FI" sz="1400" u="none" strike="noStrike">
                <a:solidFill>
                  <a:srgbClr val="003996"/>
                </a:solidFill>
                <a:latin typeface="Arial"/>
                <a:ea typeface="Arial"/>
                <a:cs typeface="Arial"/>
                <a:sym typeface="Arial"/>
              </a:rPr>
              <a:t>+</a:t>
            </a:r>
            <a:endParaRPr sz="1400">
              <a:solidFill>
                <a:srgbClr val="003996"/>
              </a:solidFill>
              <a:latin typeface="Calibri"/>
              <a:ea typeface="Calibri"/>
              <a:cs typeface="Calibri"/>
              <a:sym typeface="Calibri"/>
            </a:endParaRPr>
          </a:p>
        </p:txBody>
      </p:sp>
      <p:pic>
        <p:nvPicPr>
          <p:cNvPr id="21" name="Google Shape;21;p21"/>
          <p:cNvPicPr preferRelativeResize="0"/>
          <p:nvPr/>
        </p:nvPicPr>
        <p:blipFill rotWithShape="1">
          <a:blip r:embed="rId3">
            <a:alphaModFix/>
          </a:blip>
          <a:srcRect b="0" l="0" r="0" t="0"/>
          <a:stretch/>
        </p:blipFill>
        <p:spPr>
          <a:xfrm>
            <a:off x="7608064" y="5661248"/>
            <a:ext cx="1356424" cy="1356424"/>
          </a:xfrm>
          <a:prstGeom prst="rect">
            <a:avLst/>
          </a:prstGeom>
          <a:noFill/>
          <a:ln>
            <a:noFill/>
          </a:ln>
        </p:spPr>
      </p:pic>
      <p:sp>
        <p:nvSpPr>
          <p:cNvPr id="22" name="Google Shape;22;p21"/>
          <p:cNvSpPr/>
          <p:nvPr/>
        </p:nvSpPr>
        <p:spPr>
          <a:xfrm>
            <a:off x="0" y="0"/>
            <a:ext cx="9144000" cy="6885385"/>
          </a:xfrm>
          <a:prstGeom prst="rect">
            <a:avLst/>
          </a:prstGeom>
          <a:solidFill>
            <a:schemeClr val="lt1">
              <a:alpha val="3490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3" name="Shape 23"/>
        <p:cNvGrpSpPr/>
        <p:nvPr/>
      </p:nvGrpSpPr>
      <p:grpSpPr>
        <a:xfrm>
          <a:off x="0" y="0"/>
          <a:ext cx="0" cy="0"/>
          <a:chOff x="0" y="0"/>
          <a:chExt cx="0" cy="0"/>
        </a:xfrm>
      </p:grpSpPr>
      <p:sp>
        <p:nvSpPr>
          <p:cNvPr id="24" name="Google Shape;24;p22"/>
          <p:cNvSpPr/>
          <p:nvPr/>
        </p:nvSpPr>
        <p:spPr>
          <a:xfrm>
            <a:off x="0" y="0"/>
            <a:ext cx="9144000" cy="6885385"/>
          </a:xfrm>
          <a:prstGeom prst="rect">
            <a:avLst/>
          </a:prstGeom>
          <a:solidFill>
            <a:schemeClr val="lt1">
              <a:alpha val="3490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 name="Google Shape;25;p22"/>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6" name="Google Shape;26;p2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lvl1pPr indent="-431800" lvl="0" marL="457200" marR="0" rtl="0" algn="l">
              <a:spcBef>
                <a:spcPts val="640"/>
              </a:spcBef>
              <a:spcAft>
                <a:spcPts val="0"/>
              </a:spcAft>
              <a:buClr>
                <a:srgbClr val="3F3F3F"/>
              </a:buClr>
              <a:buSzPts val="3200"/>
              <a:buFont typeface="Arial"/>
              <a:buChar char="•"/>
              <a:defRPr b="0" i="0" sz="3200" u="none" cap="none" strike="noStrike">
                <a:solidFill>
                  <a:srgbClr val="3F3F3F"/>
                </a:solidFill>
                <a:latin typeface="Calibri"/>
                <a:ea typeface="Calibri"/>
                <a:cs typeface="Calibri"/>
                <a:sym typeface="Calibri"/>
              </a:defRPr>
            </a:lvl1pPr>
            <a:lvl2pPr indent="-406400" lvl="1" marL="914400" marR="0" rtl="0" algn="l">
              <a:spcBef>
                <a:spcPts val="560"/>
              </a:spcBef>
              <a:spcAft>
                <a:spcPts val="0"/>
              </a:spcAft>
              <a:buClr>
                <a:srgbClr val="3F3F3F"/>
              </a:buClr>
              <a:buSzPts val="2800"/>
              <a:buFont typeface="Arial"/>
              <a:buChar char="–"/>
              <a:defRPr b="0" i="0" sz="2800" u="none" cap="none" strike="noStrike">
                <a:solidFill>
                  <a:srgbClr val="3F3F3F"/>
                </a:solidFill>
                <a:latin typeface="Calibri"/>
                <a:ea typeface="Calibri"/>
                <a:cs typeface="Calibri"/>
                <a:sym typeface="Calibri"/>
              </a:defRPr>
            </a:lvl2pPr>
            <a:lvl3pPr indent="-381000" lvl="2" marL="1371600" marR="0" rtl="0" algn="l">
              <a:spcBef>
                <a:spcPts val="480"/>
              </a:spcBef>
              <a:spcAft>
                <a:spcPts val="0"/>
              </a:spcAft>
              <a:buClr>
                <a:srgbClr val="3F3F3F"/>
              </a:buClr>
              <a:buSzPts val="2400"/>
              <a:buFont typeface="Arial"/>
              <a:buChar char="•"/>
              <a:defRPr b="0" i="0" sz="2400" u="none" cap="none" strike="noStrike">
                <a:solidFill>
                  <a:srgbClr val="3F3F3F"/>
                </a:solidFill>
                <a:latin typeface="Calibri"/>
                <a:ea typeface="Calibri"/>
                <a:cs typeface="Calibri"/>
                <a:sym typeface="Calibri"/>
              </a:defRPr>
            </a:lvl3pPr>
            <a:lvl4pPr indent="-355600" lvl="3" marL="1828800" marR="0" rtl="0" algn="l">
              <a:spcBef>
                <a:spcPts val="400"/>
              </a:spcBef>
              <a:spcAft>
                <a:spcPts val="0"/>
              </a:spcAft>
              <a:buClr>
                <a:srgbClr val="3F3F3F"/>
              </a:buClr>
              <a:buSzPts val="2000"/>
              <a:buFont typeface="Arial"/>
              <a:buChar char="–"/>
              <a:defRPr b="0" i="0" sz="2000" u="none" cap="none" strike="noStrike">
                <a:solidFill>
                  <a:srgbClr val="3F3F3F"/>
                </a:solidFill>
                <a:latin typeface="Calibri"/>
                <a:ea typeface="Calibri"/>
                <a:cs typeface="Calibri"/>
                <a:sym typeface="Calibri"/>
              </a:defRPr>
            </a:lvl4pPr>
            <a:lvl5pPr indent="-355600" lvl="4" marL="2286000" marR="0" rtl="0" algn="l">
              <a:spcBef>
                <a:spcPts val="400"/>
              </a:spcBef>
              <a:spcAft>
                <a:spcPts val="0"/>
              </a:spcAft>
              <a:buClr>
                <a:srgbClr val="3F3F3F"/>
              </a:buClr>
              <a:buSzPts val="2000"/>
              <a:buFont typeface="Arial"/>
              <a:buChar char="»"/>
              <a:defRPr b="0" i="0" sz="2000" u="none" cap="none" strike="noStrike">
                <a:solidFill>
                  <a:srgbClr val="3F3F3F"/>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27" name="Google Shape;27;p22"/>
          <p:cNvSpPr txBox="1"/>
          <p:nvPr/>
        </p:nvSpPr>
        <p:spPr>
          <a:xfrm>
            <a:off x="3438532" y="6520259"/>
            <a:ext cx="2133600" cy="36512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fld id="{00000000-1234-1234-1234-123412341234}" type="slidenum">
              <a:rPr b="1" lang="fi-FI" sz="1400">
                <a:solidFill>
                  <a:srgbClr val="494429"/>
                </a:solidFill>
                <a:latin typeface="Calibri"/>
                <a:ea typeface="Calibri"/>
                <a:cs typeface="Calibri"/>
                <a:sym typeface="Calibri"/>
              </a:rPr>
              <a:t>‹#›</a:t>
            </a:fld>
            <a:endParaRPr b="1" sz="1400">
              <a:solidFill>
                <a:srgbClr val="494429"/>
              </a:solidFill>
              <a:latin typeface="Calibri"/>
              <a:ea typeface="Calibri"/>
              <a:cs typeface="Calibri"/>
              <a:sym typeface="Calibri"/>
            </a:endParaRPr>
          </a:p>
        </p:txBody>
      </p:sp>
      <p:pic>
        <p:nvPicPr>
          <p:cNvPr descr="C:\Users\mkomod05.cs8500\Google Drive\SEIT lab\Projects\World of Physics\Kick-off\eu flag.JPG" id="28" name="Google Shape;28;p22"/>
          <p:cNvPicPr preferRelativeResize="0"/>
          <p:nvPr/>
        </p:nvPicPr>
        <p:blipFill rotWithShape="1">
          <a:blip r:embed="rId2">
            <a:alphaModFix/>
          </a:blip>
          <a:srcRect b="0" l="0" r="0" t="0"/>
          <a:stretch/>
        </p:blipFill>
        <p:spPr>
          <a:xfrm>
            <a:off x="233141" y="6275280"/>
            <a:ext cx="766959" cy="511306"/>
          </a:xfrm>
          <a:prstGeom prst="rect">
            <a:avLst/>
          </a:prstGeom>
          <a:noFill/>
          <a:ln>
            <a:noFill/>
          </a:ln>
        </p:spPr>
      </p:pic>
      <p:sp>
        <p:nvSpPr>
          <p:cNvPr id="29" name="Google Shape;29;p22"/>
          <p:cNvSpPr txBox="1"/>
          <p:nvPr/>
        </p:nvSpPr>
        <p:spPr>
          <a:xfrm>
            <a:off x="1000100" y="6519470"/>
            <a:ext cx="1206099"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fi-FI" sz="1600" u="none" strike="noStrike">
                <a:solidFill>
                  <a:srgbClr val="003996"/>
                </a:solidFill>
                <a:latin typeface="Arial"/>
                <a:ea typeface="Arial"/>
                <a:cs typeface="Arial"/>
                <a:sym typeface="Arial"/>
              </a:rPr>
              <a:t>Erasmus</a:t>
            </a:r>
            <a:r>
              <a:rPr b="0" i="0" lang="fi-FI" sz="1400" u="none" strike="noStrike">
                <a:solidFill>
                  <a:srgbClr val="003996"/>
                </a:solidFill>
                <a:latin typeface="Arial"/>
                <a:ea typeface="Arial"/>
                <a:cs typeface="Arial"/>
                <a:sym typeface="Arial"/>
              </a:rPr>
              <a:t>+</a:t>
            </a:r>
            <a:endParaRPr sz="1400">
              <a:solidFill>
                <a:srgbClr val="003996"/>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0" name="Shape 30"/>
        <p:cNvGrpSpPr/>
        <p:nvPr/>
      </p:nvGrpSpPr>
      <p:grpSpPr>
        <a:xfrm>
          <a:off x="0" y="0"/>
          <a:ext cx="0" cy="0"/>
          <a:chOff x="0" y="0"/>
          <a:chExt cx="0" cy="0"/>
        </a:xfrm>
      </p:grpSpPr>
      <p:sp>
        <p:nvSpPr>
          <p:cNvPr id="31" name="Google Shape;31;p23"/>
          <p:cNvSpPr/>
          <p:nvPr/>
        </p:nvSpPr>
        <p:spPr>
          <a:xfrm>
            <a:off x="0" y="0"/>
            <a:ext cx="9144000" cy="6885385"/>
          </a:xfrm>
          <a:prstGeom prst="rect">
            <a:avLst/>
          </a:prstGeom>
          <a:solidFill>
            <a:schemeClr val="lt1">
              <a:alpha val="3490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 name="Google Shape;32;p23"/>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Clr>
                <a:schemeClr val="dk1"/>
              </a:buClr>
              <a:buSzPts val="4000"/>
              <a:buFont typeface="Calibri"/>
              <a:buNone/>
              <a:defRPr b="1" i="0" sz="40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3" name="Google Shape;33;p23"/>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Autofit/>
          </a:bodyPr>
          <a:lstStyle>
            <a:lvl1pPr indent="-228600" lvl="0" marL="457200" marR="0" rtl="0" algn="l">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1pPr>
            <a:lvl2pPr indent="-228600" lvl="1" marL="914400" marR="0" rtl="0" algn="l">
              <a:spcBef>
                <a:spcPts val="36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2pPr>
            <a:lvl3pPr indent="-228600" lvl="2" marL="1371600" marR="0" rtl="0" algn="l">
              <a:spcBef>
                <a:spcPts val="32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3pPr>
            <a:lvl4pPr indent="-228600" lvl="3" marL="1828800" marR="0" rtl="0" algn="l">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4pPr>
            <a:lvl5pPr indent="-228600" lvl="4" marL="2286000" marR="0" rtl="0" algn="l">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5pPr>
            <a:lvl6pPr indent="-228600" lvl="5" marL="2743200" marR="0" rtl="0" algn="l">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6pPr>
            <a:lvl7pPr indent="-228600" lvl="6" marL="3200400" marR="0" rtl="0" algn="l">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7pPr>
            <a:lvl8pPr indent="-228600" lvl="7" marL="3657600" marR="0" rtl="0" algn="l">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8pPr>
            <a:lvl9pPr indent="-228600" lvl="8" marL="4114800" marR="0" rtl="0" algn="l">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9pPr>
          </a:lstStyle>
          <a:p/>
        </p:txBody>
      </p:sp>
      <p:sp>
        <p:nvSpPr>
          <p:cNvPr id="34" name="Google Shape;34;p23"/>
          <p:cNvSpPr txBox="1"/>
          <p:nvPr/>
        </p:nvSpPr>
        <p:spPr>
          <a:xfrm>
            <a:off x="3438532" y="6520259"/>
            <a:ext cx="2133600" cy="36512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fld id="{00000000-1234-1234-1234-123412341234}" type="slidenum">
              <a:rPr b="1" lang="fi-FI" sz="1400">
                <a:solidFill>
                  <a:srgbClr val="494429"/>
                </a:solidFill>
                <a:latin typeface="Calibri"/>
                <a:ea typeface="Calibri"/>
                <a:cs typeface="Calibri"/>
                <a:sym typeface="Calibri"/>
              </a:rPr>
              <a:t>‹#›</a:t>
            </a:fld>
            <a:endParaRPr b="1" sz="1400">
              <a:solidFill>
                <a:srgbClr val="494429"/>
              </a:solidFill>
              <a:latin typeface="Calibri"/>
              <a:ea typeface="Calibri"/>
              <a:cs typeface="Calibri"/>
              <a:sym typeface="Calibri"/>
            </a:endParaRPr>
          </a:p>
        </p:txBody>
      </p:sp>
      <p:pic>
        <p:nvPicPr>
          <p:cNvPr descr="C:\Users\mkomod05.cs8500\Google Drive\SEIT lab\Projects\World of Physics\Kick-off\eu flag.JPG" id="35" name="Google Shape;35;p23"/>
          <p:cNvPicPr preferRelativeResize="0"/>
          <p:nvPr/>
        </p:nvPicPr>
        <p:blipFill rotWithShape="1">
          <a:blip r:embed="rId2">
            <a:alphaModFix/>
          </a:blip>
          <a:srcRect b="0" l="0" r="0" t="0"/>
          <a:stretch/>
        </p:blipFill>
        <p:spPr>
          <a:xfrm>
            <a:off x="233141" y="6275280"/>
            <a:ext cx="766959" cy="511306"/>
          </a:xfrm>
          <a:prstGeom prst="rect">
            <a:avLst/>
          </a:prstGeom>
          <a:noFill/>
          <a:ln>
            <a:noFill/>
          </a:ln>
        </p:spPr>
      </p:pic>
      <p:sp>
        <p:nvSpPr>
          <p:cNvPr id="36" name="Google Shape;36;p23"/>
          <p:cNvSpPr txBox="1"/>
          <p:nvPr/>
        </p:nvSpPr>
        <p:spPr>
          <a:xfrm>
            <a:off x="1000100" y="6519470"/>
            <a:ext cx="1206099"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fi-FI" sz="1600" u="none" strike="noStrike">
                <a:solidFill>
                  <a:srgbClr val="003996"/>
                </a:solidFill>
                <a:latin typeface="Arial"/>
                <a:ea typeface="Arial"/>
                <a:cs typeface="Arial"/>
                <a:sym typeface="Arial"/>
              </a:rPr>
              <a:t>Erasmus</a:t>
            </a:r>
            <a:r>
              <a:rPr b="0" i="0" lang="fi-FI" sz="1400" u="none" strike="noStrike">
                <a:solidFill>
                  <a:srgbClr val="003996"/>
                </a:solidFill>
                <a:latin typeface="Arial"/>
                <a:ea typeface="Arial"/>
                <a:cs typeface="Arial"/>
                <a:sym typeface="Arial"/>
              </a:rPr>
              <a:t>+</a:t>
            </a:r>
            <a:endParaRPr sz="1400">
              <a:solidFill>
                <a:srgbClr val="003996"/>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7.jpg"/><Relationship Id="rId2" Type="http://schemas.openxmlformats.org/officeDocument/2006/relationships/image" Target="../media/image3.png"/><Relationship Id="rId3" Type="http://schemas.openxmlformats.org/officeDocument/2006/relationships/image" Target="../media/image1.png"/><Relationship Id="rId4" Type="http://schemas.openxmlformats.org/officeDocument/2006/relationships/slideLayout" Target="../slideLayouts/slideLayout1.xml"/><Relationship Id="rId5" Type="http://schemas.openxmlformats.org/officeDocument/2006/relationships/slideLayout" Target="../slideLayouts/slideLayout2.xml"/><Relationship Id="rId6" Type="http://schemas.openxmlformats.org/officeDocument/2006/relationships/slideLayout" Target="../slideLayouts/slideLayout3.xml"/><Relationship Id="rId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28627"/>
          </a:schemeClr>
        </a:solidFill>
      </p:bgPr>
    </p:bg>
    <p:spTree>
      <p:nvGrpSpPr>
        <p:cNvPr id="9" name="Shape 9"/>
        <p:cNvGrpSpPr/>
        <p:nvPr/>
      </p:nvGrpSpPr>
      <p:grpSpPr>
        <a:xfrm>
          <a:off x="0" y="0"/>
          <a:ext cx="0" cy="0"/>
          <a:chOff x="0" y="0"/>
          <a:chExt cx="0" cy="0"/>
        </a:xfrm>
      </p:grpSpPr>
      <p:pic>
        <p:nvPicPr>
          <p:cNvPr descr="C:\Users\mkomod05.cs8500\Google Drive\SEIT lab\Projects\World of Physics\Kick-off\eu flag.JPG" id="10" name="Google Shape;10;p20"/>
          <p:cNvPicPr preferRelativeResize="0"/>
          <p:nvPr/>
        </p:nvPicPr>
        <p:blipFill rotWithShape="1">
          <a:blip r:embed="rId1">
            <a:alphaModFix/>
          </a:blip>
          <a:srcRect b="0" l="0" r="0" t="0"/>
          <a:stretch/>
        </p:blipFill>
        <p:spPr>
          <a:xfrm>
            <a:off x="233141" y="6275280"/>
            <a:ext cx="766959" cy="511306"/>
          </a:xfrm>
          <a:prstGeom prst="rect">
            <a:avLst/>
          </a:prstGeom>
          <a:noFill/>
          <a:ln>
            <a:noFill/>
          </a:ln>
        </p:spPr>
      </p:pic>
      <p:sp>
        <p:nvSpPr>
          <p:cNvPr id="11" name="Google Shape;11;p20"/>
          <p:cNvSpPr txBox="1"/>
          <p:nvPr/>
        </p:nvSpPr>
        <p:spPr>
          <a:xfrm>
            <a:off x="1000100" y="6519470"/>
            <a:ext cx="1206099"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fi-FI" sz="1600" u="none" cap="none" strike="noStrike">
                <a:solidFill>
                  <a:srgbClr val="003996"/>
                </a:solidFill>
                <a:latin typeface="Arial"/>
                <a:ea typeface="Arial"/>
                <a:cs typeface="Arial"/>
                <a:sym typeface="Arial"/>
              </a:rPr>
              <a:t>Erasmus</a:t>
            </a:r>
            <a:r>
              <a:rPr b="0" i="0" lang="fi-FI" sz="1400" u="none" cap="none" strike="noStrike">
                <a:solidFill>
                  <a:srgbClr val="003996"/>
                </a:solidFill>
                <a:latin typeface="Arial"/>
                <a:ea typeface="Arial"/>
                <a:cs typeface="Arial"/>
                <a:sym typeface="Arial"/>
              </a:rPr>
              <a:t>+</a:t>
            </a:r>
            <a:endParaRPr sz="1400">
              <a:solidFill>
                <a:srgbClr val="003996"/>
              </a:solidFill>
              <a:latin typeface="Calibri"/>
              <a:ea typeface="Calibri"/>
              <a:cs typeface="Calibri"/>
              <a:sym typeface="Calibri"/>
            </a:endParaRPr>
          </a:p>
        </p:txBody>
      </p:sp>
      <p:sp>
        <p:nvSpPr>
          <p:cNvPr id="12" name="Google Shape;12;p20"/>
          <p:cNvSpPr txBox="1"/>
          <p:nvPr/>
        </p:nvSpPr>
        <p:spPr>
          <a:xfrm>
            <a:off x="5621849" y="116632"/>
            <a:ext cx="3486147" cy="33855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dk1"/>
              </a:buClr>
              <a:buSzPts val="1600"/>
              <a:buFont typeface="Calibri"/>
              <a:buNone/>
            </a:pPr>
            <a:r>
              <a:rPr lang="fi-FI" sz="1600">
                <a:solidFill>
                  <a:schemeClr val="dk1"/>
                </a:solidFill>
                <a:latin typeface="Calibri"/>
                <a:ea typeface="Calibri"/>
                <a:cs typeface="Calibri"/>
                <a:sym typeface="Calibri"/>
              </a:rPr>
              <a:t>Mathesis - </a:t>
            </a:r>
            <a:r>
              <a:rPr b="0" i="0" lang="fi-FI" sz="1600" u="none" strike="noStrike">
                <a:solidFill>
                  <a:schemeClr val="dk1"/>
                </a:solidFill>
                <a:latin typeface="Calibri"/>
                <a:ea typeface="Calibri"/>
                <a:cs typeface="Calibri"/>
                <a:sym typeface="Calibri"/>
              </a:rPr>
              <a:t>2020-1-RO01-KA201-080410</a:t>
            </a:r>
            <a:endParaRPr sz="1600">
              <a:solidFill>
                <a:schemeClr val="dk1"/>
              </a:solidFill>
              <a:latin typeface="Calibri"/>
              <a:ea typeface="Calibri"/>
              <a:cs typeface="Calibri"/>
              <a:sym typeface="Calibri"/>
            </a:endParaRPr>
          </a:p>
        </p:txBody>
      </p:sp>
      <p:pic>
        <p:nvPicPr>
          <p:cNvPr id="13" name="Google Shape;13;p20"/>
          <p:cNvPicPr preferRelativeResize="0"/>
          <p:nvPr/>
        </p:nvPicPr>
        <p:blipFill rotWithShape="1">
          <a:blip r:embed="rId2">
            <a:alphaModFix/>
          </a:blip>
          <a:srcRect b="0" l="0" r="0" t="0"/>
          <a:stretch/>
        </p:blipFill>
        <p:spPr>
          <a:xfrm>
            <a:off x="7608064" y="5661248"/>
            <a:ext cx="1356424" cy="1356424"/>
          </a:xfrm>
          <a:prstGeom prst="rect">
            <a:avLst/>
          </a:prstGeom>
          <a:noFill/>
          <a:ln>
            <a:noFill/>
          </a:ln>
        </p:spPr>
      </p:pic>
      <p:pic>
        <p:nvPicPr>
          <p:cNvPr id="14" name="Google Shape;14;p20"/>
          <p:cNvPicPr preferRelativeResize="0"/>
          <p:nvPr/>
        </p:nvPicPr>
        <p:blipFill rotWithShape="1">
          <a:blip r:embed="rId3">
            <a:alphaModFix/>
          </a:blip>
          <a:srcRect b="0" l="0" r="0" t="0"/>
          <a:stretch/>
        </p:blipFill>
        <p:spPr>
          <a:xfrm>
            <a:off x="9036495" y="-1"/>
            <a:ext cx="107505" cy="6885385"/>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9" r:id="rId4"/>
    <p:sldLayoutId id="2147483650" r:id="rId5"/>
    <p:sldLayoutId id="2147483651"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 name="Shape 40"/>
        <p:cNvGrpSpPr/>
        <p:nvPr/>
      </p:nvGrpSpPr>
      <p:grpSpPr>
        <a:xfrm>
          <a:off x="0" y="0"/>
          <a:ext cx="0" cy="0"/>
          <a:chOff x="0" y="0"/>
          <a:chExt cx="0" cy="0"/>
        </a:xfrm>
      </p:grpSpPr>
      <p:sp>
        <p:nvSpPr>
          <p:cNvPr id="41" name="Google Shape;41;p1"/>
          <p:cNvSpPr txBox="1"/>
          <p:nvPr>
            <p:ph type="ctrTitle"/>
          </p:nvPr>
        </p:nvSpPr>
        <p:spPr>
          <a:xfrm>
            <a:off x="323528" y="2636912"/>
            <a:ext cx="8276456" cy="1470025"/>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rgbClr val="166C59"/>
              </a:buClr>
              <a:buSzPts val="4400"/>
              <a:buFont typeface="Calibri"/>
              <a:buNone/>
            </a:pPr>
            <a:r>
              <a:rPr b="1" lang="fi-FI">
                <a:solidFill>
                  <a:srgbClr val="166C59"/>
                </a:solidFill>
              </a:rPr>
              <a:t>Kulmien väliset suhteet</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10"/>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rgbClr val="166C59"/>
              </a:buClr>
              <a:buSzPts val="4400"/>
              <a:buFont typeface="Calibri"/>
              <a:buNone/>
            </a:pPr>
            <a:r>
              <a:rPr b="1" lang="fi-FI">
                <a:solidFill>
                  <a:srgbClr val="166C59"/>
                </a:solidFill>
              </a:rPr>
              <a:t>Täysi kulma </a:t>
            </a:r>
            <a:endParaRPr b="1">
              <a:solidFill>
                <a:srgbClr val="166C59"/>
              </a:solidFill>
            </a:endParaRPr>
          </a:p>
        </p:txBody>
      </p:sp>
      <p:sp>
        <p:nvSpPr>
          <p:cNvPr id="102" name="Google Shape;102;p10"/>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p>
            <a:pPr indent="0" lvl="0" marL="0" rtl="0" algn="just">
              <a:spcBef>
                <a:spcPts val="0"/>
              </a:spcBef>
              <a:spcAft>
                <a:spcPts val="0"/>
              </a:spcAft>
              <a:buClr>
                <a:srgbClr val="3F3F3F"/>
              </a:buClr>
              <a:buSzPts val="2400"/>
              <a:buNone/>
            </a:pPr>
            <a:r>
              <a:rPr b="1" lang="fi-FI" sz="2400"/>
              <a:t>Täysi kulma (täyskiertokulma) muodostuu, kun yksi kulmavarsista kiertyy kokonaan ympäri tai tekee </a:t>
            </a:r>
            <a:r>
              <a:rPr b="1" lang="fi-FI" sz="2400"/>
              <a:t>360°:n kierroksen ympäri. </a:t>
            </a:r>
            <a:endParaRPr b="1" baseline="30000" sz="2400"/>
          </a:p>
        </p:txBody>
      </p:sp>
      <p:pic>
        <p:nvPicPr>
          <p:cNvPr id="103" name="Google Shape;103;p10"/>
          <p:cNvPicPr preferRelativeResize="0"/>
          <p:nvPr/>
        </p:nvPicPr>
        <p:blipFill rotWithShape="1">
          <a:blip r:embed="rId3">
            <a:alphaModFix/>
          </a:blip>
          <a:srcRect b="0" l="0" r="0" t="0"/>
          <a:stretch/>
        </p:blipFill>
        <p:spPr>
          <a:xfrm>
            <a:off x="2051720" y="3429000"/>
            <a:ext cx="4789107" cy="2147803"/>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11"/>
          <p:cNvSpPr txBox="1"/>
          <p:nvPr>
            <p:ph type="title"/>
          </p:nvPr>
        </p:nvSpPr>
        <p:spPr>
          <a:xfrm>
            <a:off x="457200" y="548680"/>
            <a:ext cx="8229600" cy="70609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rgbClr val="166C59"/>
              </a:buClr>
              <a:buSzPts val="4400"/>
              <a:buFont typeface="Calibri"/>
              <a:buNone/>
            </a:pPr>
            <a:r>
              <a:rPr b="1" lang="fi-FI">
                <a:solidFill>
                  <a:srgbClr val="166C59"/>
                </a:solidFill>
              </a:rPr>
              <a:t>Kulmien väliset suhteet</a:t>
            </a:r>
            <a:endParaRPr b="1">
              <a:solidFill>
                <a:srgbClr val="166C59"/>
              </a:solidFill>
            </a:endParaRPr>
          </a:p>
        </p:txBody>
      </p:sp>
      <p:sp>
        <p:nvSpPr>
          <p:cNvPr id="109" name="Google Shape;109;p1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p>
            <a:pPr indent="0" lvl="0" marL="0" rtl="0" algn="just">
              <a:spcBef>
                <a:spcPts val="0"/>
              </a:spcBef>
              <a:spcAft>
                <a:spcPts val="0"/>
              </a:spcAft>
              <a:buClr>
                <a:schemeClr val="dk1"/>
              </a:buClr>
              <a:buSzPts val="1100"/>
              <a:buFont typeface="Arial"/>
              <a:buNone/>
            </a:pPr>
            <a:r>
              <a:rPr b="1" lang="fi-FI" sz="2400">
                <a:solidFill>
                  <a:schemeClr val="dk1"/>
                </a:solidFill>
              </a:rPr>
              <a:t>Asteiden tai radiaanien mittaamisen lisäksi kulmia voidaan myös vertailla. Kulmien suhdetta muihin kulmiin voidaan tarkastella monin eri tavoin. Voidaankin puhua kulmien välisistä suhteista, koska vertailun kohteena on kahden tai useamman kulman välinen sijainti, suuruus ja yhteneväisyys.</a:t>
            </a:r>
            <a:endParaRPr b="1" sz="2400">
              <a:solidFill>
                <a:schemeClr val="dk1"/>
              </a:solidFill>
            </a:endParaRPr>
          </a:p>
          <a:p>
            <a:pPr indent="0" lvl="0" marL="0" rtl="0" algn="just">
              <a:spcBef>
                <a:spcPts val="0"/>
              </a:spcBef>
              <a:spcAft>
                <a:spcPts val="0"/>
              </a:spcAft>
              <a:buClr>
                <a:schemeClr val="dk1"/>
              </a:buClr>
              <a:buSzPts val="1100"/>
              <a:buFont typeface="Arial"/>
              <a:buNone/>
            </a:pPr>
            <a:r>
              <a:t/>
            </a:r>
            <a:endParaRPr b="1" sz="2400">
              <a:solidFill>
                <a:schemeClr val="dk1"/>
              </a:solidFill>
            </a:endParaRPr>
          </a:p>
          <a:p>
            <a:pPr indent="0" lvl="0" marL="0" rtl="0" algn="just">
              <a:spcBef>
                <a:spcPts val="0"/>
              </a:spcBef>
              <a:spcAft>
                <a:spcPts val="0"/>
              </a:spcAft>
              <a:buClr>
                <a:schemeClr val="dk1"/>
              </a:buClr>
              <a:buSzPts val="1100"/>
              <a:buFont typeface="Arial"/>
              <a:buNone/>
            </a:pPr>
            <a:r>
              <a:rPr b="1" lang="fi-FI" sz="2400">
                <a:solidFill>
                  <a:schemeClr val="dk1"/>
                </a:solidFill>
              </a:rPr>
              <a:t>Esimerkiksi kun kaksi suoraa tai suoran osaa leikkaavat toisensa, ne muodostavat ristikulman. Jos taas jokin suora leikkaa kaksi samansuuntaista suoraa, muodostuu monimutkaisia kulmien välisiä suhteita kuten esimerkiksi vieruskulmat, samankohtaiset kulmat  ja niin edelleen.</a:t>
            </a:r>
            <a:endParaRPr b="1" sz="36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12"/>
          <p:cNvSpPr txBox="1"/>
          <p:nvPr>
            <p:ph type="title"/>
          </p:nvPr>
        </p:nvSpPr>
        <p:spPr>
          <a:xfrm>
            <a:off x="457200" y="421422"/>
            <a:ext cx="8229600" cy="11430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rgbClr val="166C59"/>
              </a:buClr>
              <a:buSzPts val="4400"/>
              <a:buFont typeface="Calibri"/>
              <a:buNone/>
            </a:pPr>
            <a:r>
              <a:rPr b="1" lang="fi-FI">
                <a:solidFill>
                  <a:srgbClr val="166C59"/>
                </a:solidFill>
              </a:rPr>
              <a:t>Yhdensuuntaiset kulmat</a:t>
            </a:r>
            <a:endParaRPr b="1">
              <a:solidFill>
                <a:srgbClr val="166C59"/>
              </a:solidFill>
            </a:endParaRPr>
          </a:p>
        </p:txBody>
      </p:sp>
      <p:sp>
        <p:nvSpPr>
          <p:cNvPr id="115" name="Google Shape;115;p1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t/>
            </a:r>
            <a:endParaRPr sz="1200">
              <a:solidFill>
                <a:schemeClr val="dk1"/>
              </a:solidFill>
              <a:latin typeface="Times New Roman"/>
              <a:ea typeface="Times New Roman"/>
              <a:cs typeface="Times New Roman"/>
              <a:sym typeface="Times New Roman"/>
            </a:endParaRPr>
          </a:p>
          <a:p>
            <a:pPr indent="0" lvl="0" marL="0" rtl="0" algn="just">
              <a:spcBef>
                <a:spcPts val="0"/>
              </a:spcBef>
              <a:spcAft>
                <a:spcPts val="0"/>
              </a:spcAft>
              <a:buClr>
                <a:schemeClr val="dk1"/>
              </a:buClr>
              <a:buSzPts val="1100"/>
              <a:buFont typeface="Arial"/>
              <a:buNone/>
            </a:pPr>
            <a:r>
              <a:rPr b="1" lang="fi-FI" sz="2300">
                <a:solidFill>
                  <a:schemeClr val="dk1"/>
                </a:solidFill>
              </a:rPr>
              <a:t>Kahden kulman sanotaan olevan yhteneviä, jos niiden vastaavat sivut ja kulmat ovat yhtä suuria. Tämän lisäksi kaksi kulmaa ovat yhteneväisiä, jos ne ovat päällekkäin asetettuina yhtä suuria. Toisin sanoen, jos kulmia kääntää ja/tai siirtää, ne ovat yhteneväisiä ja yhtä suuria keskenään. Myös suunnikkaan lävistäjät muodostavat yhtenevät kärkikulmat.  Yhtenevät kulmat ovat siis yksinkertaisesti sanottuna kulmia, jotka ovat samansuuruisia.</a:t>
            </a:r>
            <a:endParaRPr b="1" sz="35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13"/>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rgbClr val="166C59"/>
              </a:buClr>
              <a:buSzPts val="4400"/>
              <a:buFont typeface="Calibri"/>
              <a:buNone/>
            </a:pPr>
            <a:r>
              <a:rPr b="1" lang="fi-FI">
                <a:solidFill>
                  <a:srgbClr val="166C59"/>
                </a:solidFill>
              </a:rPr>
              <a:t>Risti</a:t>
            </a:r>
            <a:r>
              <a:rPr b="1" lang="fi-FI">
                <a:solidFill>
                  <a:srgbClr val="166C59"/>
                </a:solidFill>
              </a:rPr>
              <a:t>kulmat</a:t>
            </a:r>
            <a:endParaRPr b="1">
              <a:solidFill>
                <a:srgbClr val="166C59"/>
              </a:solidFill>
            </a:endParaRPr>
          </a:p>
        </p:txBody>
      </p:sp>
      <p:sp>
        <p:nvSpPr>
          <p:cNvPr id="121" name="Google Shape;121;p13"/>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p>
            <a:pPr indent="0" lvl="0" marL="0" rtl="0" algn="just">
              <a:spcBef>
                <a:spcPts val="0"/>
              </a:spcBef>
              <a:spcAft>
                <a:spcPts val="0"/>
              </a:spcAft>
              <a:buClr>
                <a:srgbClr val="3F3F3F"/>
              </a:buClr>
              <a:buSzPts val="2400"/>
              <a:buNone/>
            </a:pPr>
            <a:r>
              <a:rPr b="1" lang="fi-FI" sz="2400"/>
              <a:t>Kulmat ovat vastakkain toisiaan, kun kaksi suoraa risteää. Kuvassa 1 ja 3 ovat pystysuoria ristikulmia ja ne ovat aina yhtä suuret. Sama koskee kulmia 2 ja 4.</a:t>
            </a:r>
            <a:endParaRPr/>
          </a:p>
        </p:txBody>
      </p:sp>
      <p:pic>
        <p:nvPicPr>
          <p:cNvPr id="122" name="Google Shape;122;p13"/>
          <p:cNvPicPr preferRelativeResize="0"/>
          <p:nvPr/>
        </p:nvPicPr>
        <p:blipFill rotWithShape="1">
          <a:blip r:embed="rId3">
            <a:alphaModFix/>
          </a:blip>
          <a:srcRect b="0" l="0" r="0" t="0"/>
          <a:stretch/>
        </p:blipFill>
        <p:spPr>
          <a:xfrm>
            <a:off x="2869247" y="3212976"/>
            <a:ext cx="3405505" cy="263652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14"/>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rgbClr val="166C59"/>
              </a:buClr>
              <a:buSzPts val="4400"/>
              <a:buFont typeface="Calibri"/>
              <a:buNone/>
            </a:pPr>
            <a:r>
              <a:rPr b="1" lang="fi-FI">
                <a:solidFill>
                  <a:srgbClr val="166C59"/>
                </a:solidFill>
              </a:rPr>
              <a:t>Samankohtaiset</a:t>
            </a:r>
            <a:r>
              <a:rPr b="1" lang="fi-FI">
                <a:solidFill>
                  <a:srgbClr val="166C59"/>
                </a:solidFill>
              </a:rPr>
              <a:t> kulmat</a:t>
            </a:r>
            <a:endParaRPr b="1">
              <a:solidFill>
                <a:srgbClr val="166C59"/>
              </a:solidFill>
            </a:endParaRPr>
          </a:p>
        </p:txBody>
      </p:sp>
      <p:sp>
        <p:nvSpPr>
          <p:cNvPr id="128" name="Google Shape;128;p1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t/>
            </a:r>
            <a:endParaRPr b="1" sz="2200">
              <a:solidFill>
                <a:schemeClr val="dk1"/>
              </a:solidFill>
            </a:endParaRPr>
          </a:p>
          <a:p>
            <a:pPr indent="0" lvl="0" marL="0" rtl="0" algn="l">
              <a:spcBef>
                <a:spcPts val="0"/>
              </a:spcBef>
              <a:spcAft>
                <a:spcPts val="0"/>
              </a:spcAft>
              <a:buClr>
                <a:schemeClr val="dk1"/>
              </a:buClr>
              <a:buSzPts val="1100"/>
              <a:buFont typeface="Arial"/>
              <a:buNone/>
            </a:pPr>
            <a:r>
              <a:rPr b="1" lang="fi-FI" sz="2200">
                <a:solidFill>
                  <a:schemeClr val="dk1"/>
                </a:solidFill>
              </a:rPr>
              <a:t>Samankohtaiset kulmat ovat kulmia, jotka syntyvät, kun leikkaava suora risteää kahden muun suoran kanssa. Toinen syntyvistä kulmista on sisäinen ja toinen ulkoinen. Syntyvät kulmat ovat yhtä suuria, jos leikkaavan suoran leikkaamat kaksi suoraa ovat yhdensuuntaisia. Kuvassa kulmat 1 ja 2 ovat samankohtaisia. Kulma 1 on ulkoinen ja kulma 2 sisäinen.</a:t>
            </a:r>
            <a:endParaRPr b="1" sz="3400"/>
          </a:p>
        </p:txBody>
      </p:sp>
      <p:pic>
        <p:nvPicPr>
          <p:cNvPr id="129" name="Google Shape;129;p14"/>
          <p:cNvPicPr preferRelativeResize="0"/>
          <p:nvPr/>
        </p:nvPicPr>
        <p:blipFill rotWithShape="1">
          <a:blip r:embed="rId3">
            <a:alphaModFix/>
          </a:blip>
          <a:srcRect b="0" l="0" r="0" t="0"/>
          <a:stretch/>
        </p:blipFill>
        <p:spPr>
          <a:xfrm>
            <a:off x="3653790" y="3789040"/>
            <a:ext cx="1836420" cy="268287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15"/>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rgbClr val="166C59"/>
              </a:buClr>
              <a:buSzPts val="4400"/>
              <a:buFont typeface="Calibri"/>
              <a:buNone/>
            </a:pPr>
            <a:r>
              <a:rPr b="1" lang="fi-FI" sz="3400">
                <a:solidFill>
                  <a:srgbClr val="166C59"/>
                </a:solidFill>
              </a:rPr>
              <a:t>Samankohtaiset</a:t>
            </a:r>
            <a:r>
              <a:rPr b="1" lang="fi-FI" sz="3400">
                <a:solidFill>
                  <a:srgbClr val="166C59"/>
                </a:solidFill>
              </a:rPr>
              <a:t> ulkokulmat (Alternate Exterior Angles)</a:t>
            </a:r>
            <a:endParaRPr sz="3400"/>
          </a:p>
        </p:txBody>
      </p:sp>
      <p:sp>
        <p:nvSpPr>
          <p:cNvPr id="135" name="Google Shape;135;p15"/>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b="1" lang="fi-FI" sz="2300">
                <a:solidFill>
                  <a:schemeClr val="dk1"/>
                </a:solidFill>
              </a:rPr>
              <a:t>Samankohtaiset ulkokulmat ovat kulmia, jotka ovat kahden suoran leikkaavan suoran vastakkaisilla puolilla. Molemmat kulmat ovat ulkoisia. Kulmat ovat yhtä suuria, jos leikkaavan suoran leikkaamat kaksi suoraa ovat yhdensuuntaisia. Kuvassa kulmat 1 ja 4 ovat samankohtaisia ulkokulmia.</a:t>
            </a:r>
            <a:endParaRPr b="1" sz="4300"/>
          </a:p>
        </p:txBody>
      </p:sp>
      <p:pic>
        <p:nvPicPr>
          <p:cNvPr id="136" name="Google Shape;136;p15"/>
          <p:cNvPicPr preferRelativeResize="0"/>
          <p:nvPr/>
        </p:nvPicPr>
        <p:blipFill rotWithShape="1">
          <a:blip r:embed="rId3">
            <a:alphaModFix/>
          </a:blip>
          <a:srcRect b="0" l="0" r="0" t="0"/>
          <a:stretch/>
        </p:blipFill>
        <p:spPr>
          <a:xfrm>
            <a:off x="3606165" y="3501008"/>
            <a:ext cx="1931670" cy="234696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16"/>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rgbClr val="166C59"/>
              </a:buClr>
              <a:buSzPts val="4400"/>
              <a:buFont typeface="Calibri"/>
              <a:buNone/>
            </a:pPr>
            <a:r>
              <a:rPr b="1" lang="fi-FI" sz="3600">
                <a:solidFill>
                  <a:srgbClr val="166C59"/>
                </a:solidFill>
              </a:rPr>
              <a:t>Samankohtaiset</a:t>
            </a:r>
            <a:r>
              <a:rPr b="1" lang="fi-FI" sz="3600">
                <a:solidFill>
                  <a:srgbClr val="166C59"/>
                </a:solidFill>
              </a:rPr>
              <a:t> sisäkulmat (Alternate Interior Angles)</a:t>
            </a:r>
            <a:endParaRPr b="1" sz="3600">
              <a:solidFill>
                <a:srgbClr val="166C59"/>
              </a:solidFill>
            </a:endParaRPr>
          </a:p>
        </p:txBody>
      </p:sp>
      <p:sp>
        <p:nvSpPr>
          <p:cNvPr id="142" name="Google Shape;142;p16"/>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b="1" lang="fi-FI" sz="2400">
                <a:solidFill>
                  <a:schemeClr val="dk1"/>
                </a:solidFill>
              </a:rPr>
              <a:t>Kulmat, jotka ovat kahden suoran leikkaavan suoran vastakkaisilla puolilla. Molemmat kulmat ovat sisäisiä. Ne ovat yhtä suuret, jos leikkaavan suoran leikkaamat kaksi suoraa ovat yhdensuuntaisia. Kuvassa kulmat 2 ja 3 ovat samankohtaisia sisäkulmia.</a:t>
            </a:r>
            <a:endParaRPr b="1" sz="3600"/>
          </a:p>
        </p:txBody>
      </p:sp>
      <p:pic>
        <p:nvPicPr>
          <p:cNvPr id="143" name="Google Shape;143;p16"/>
          <p:cNvPicPr preferRelativeResize="0"/>
          <p:nvPr/>
        </p:nvPicPr>
        <p:blipFill rotWithShape="1">
          <a:blip r:embed="rId3">
            <a:alphaModFix/>
          </a:blip>
          <a:srcRect b="0" l="0" r="0" t="0"/>
          <a:stretch/>
        </p:blipFill>
        <p:spPr>
          <a:xfrm>
            <a:off x="3419872" y="3492230"/>
            <a:ext cx="2124075" cy="245745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17"/>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rgbClr val="166C59"/>
              </a:buClr>
              <a:buSzPts val="4400"/>
              <a:buFont typeface="Calibri"/>
              <a:buNone/>
            </a:pPr>
            <a:r>
              <a:rPr b="1" lang="fi-FI">
                <a:solidFill>
                  <a:srgbClr val="166C59"/>
                </a:solidFill>
              </a:rPr>
              <a:t>Vieruskulmat</a:t>
            </a:r>
            <a:endParaRPr b="1">
              <a:solidFill>
                <a:srgbClr val="166C59"/>
              </a:solidFill>
            </a:endParaRPr>
          </a:p>
        </p:txBody>
      </p:sp>
      <p:sp>
        <p:nvSpPr>
          <p:cNvPr id="149" name="Google Shape;149;p17"/>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b="1" lang="fi-FI" sz="2500">
                <a:solidFill>
                  <a:schemeClr val="dk1"/>
                </a:solidFill>
              </a:rPr>
              <a:t>Kaksi kulmaa ovat vieruskulmia, jos niillä on yhteinen kärki ja sivu mutta ei yhteisiä sisäpisteitä. Kuvassa α ja β ovat vieruskulmia.</a:t>
            </a:r>
            <a:endParaRPr b="1" sz="3700"/>
          </a:p>
        </p:txBody>
      </p:sp>
      <p:pic>
        <p:nvPicPr>
          <p:cNvPr id="150" name="Google Shape;150;p17"/>
          <p:cNvPicPr preferRelativeResize="0"/>
          <p:nvPr/>
        </p:nvPicPr>
        <p:blipFill rotWithShape="1">
          <a:blip r:embed="rId3">
            <a:alphaModFix/>
          </a:blip>
          <a:srcRect b="0" l="0" r="0" t="0"/>
          <a:stretch/>
        </p:blipFill>
        <p:spPr>
          <a:xfrm>
            <a:off x="2578664" y="3212976"/>
            <a:ext cx="3986671" cy="2341761"/>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18"/>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rgbClr val="166C59"/>
              </a:buClr>
              <a:buSzPts val="4400"/>
              <a:buFont typeface="Calibri"/>
              <a:buNone/>
            </a:pPr>
            <a:r>
              <a:rPr b="1" lang="fi-FI">
                <a:solidFill>
                  <a:srgbClr val="166C59"/>
                </a:solidFill>
              </a:rPr>
              <a:t>Komplementti</a:t>
            </a:r>
            <a:r>
              <a:rPr b="1" lang="fi-FI">
                <a:solidFill>
                  <a:srgbClr val="166C59"/>
                </a:solidFill>
              </a:rPr>
              <a:t>kulmat</a:t>
            </a:r>
            <a:endParaRPr b="1">
              <a:solidFill>
                <a:srgbClr val="166C59"/>
              </a:solidFill>
            </a:endParaRPr>
          </a:p>
        </p:txBody>
      </p:sp>
      <p:sp>
        <p:nvSpPr>
          <p:cNvPr id="156" name="Google Shape;156;p18"/>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b="1" lang="fi-FI" sz="2400">
                <a:solidFill>
                  <a:schemeClr val="dk1"/>
                </a:solidFill>
              </a:rPr>
              <a:t>Kahta kulmaa kutsutaan komplementtikulmiksi, kun kulmien summa on 90º. Kuvassa α- ja β-kulmat muodostavat yhdessä suoran kulman.</a:t>
            </a:r>
            <a:endParaRPr b="1" sz="2400">
              <a:solidFill>
                <a:schemeClr val="dk1"/>
              </a:solidFill>
            </a:endParaRPr>
          </a:p>
          <a:p>
            <a:pPr indent="0" lvl="0" marL="0" rtl="0" algn="just">
              <a:spcBef>
                <a:spcPts val="0"/>
              </a:spcBef>
              <a:spcAft>
                <a:spcPts val="0"/>
              </a:spcAft>
              <a:buClr>
                <a:srgbClr val="3F3F3F"/>
              </a:buClr>
              <a:buSzPts val="2400"/>
              <a:buNone/>
            </a:pPr>
            <a:r>
              <a:t/>
            </a:r>
            <a:endParaRPr b="1" sz="2400"/>
          </a:p>
        </p:txBody>
      </p:sp>
      <p:pic>
        <p:nvPicPr>
          <p:cNvPr id="157" name="Google Shape;157;p18"/>
          <p:cNvPicPr preferRelativeResize="0"/>
          <p:nvPr/>
        </p:nvPicPr>
        <p:blipFill rotWithShape="1">
          <a:blip r:embed="rId3">
            <a:alphaModFix/>
          </a:blip>
          <a:srcRect b="0" l="0" r="0" t="0"/>
          <a:stretch/>
        </p:blipFill>
        <p:spPr>
          <a:xfrm>
            <a:off x="3118485" y="3068960"/>
            <a:ext cx="2907030" cy="272034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19"/>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rgbClr val="166C59"/>
              </a:buClr>
              <a:buSzPts val="4400"/>
              <a:buFont typeface="Calibri"/>
              <a:buNone/>
            </a:pPr>
            <a:r>
              <a:rPr b="1" lang="fi-FI">
                <a:solidFill>
                  <a:srgbClr val="166C59"/>
                </a:solidFill>
              </a:rPr>
              <a:t>Suplementtikulmat</a:t>
            </a:r>
            <a:endParaRPr b="1">
              <a:solidFill>
                <a:srgbClr val="166C59"/>
              </a:solidFill>
            </a:endParaRPr>
          </a:p>
        </p:txBody>
      </p:sp>
      <p:sp>
        <p:nvSpPr>
          <p:cNvPr id="163" name="Google Shape;163;p19"/>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b="1" lang="fi-FI" sz="2500">
                <a:solidFill>
                  <a:schemeClr val="dk1"/>
                </a:solidFill>
              </a:rPr>
              <a:t>Kaksi kulmaa ovat suplementtikulmia, kun kulmien summa on 180º. Kuvassa α- ja β-kulmat muodostavat yhdessä oikokulman.</a:t>
            </a:r>
            <a:endParaRPr b="1" sz="2500">
              <a:solidFill>
                <a:schemeClr val="dk1"/>
              </a:solidFill>
            </a:endParaRPr>
          </a:p>
          <a:p>
            <a:pPr indent="0" lvl="0" marL="0" rtl="0" algn="just">
              <a:spcBef>
                <a:spcPts val="0"/>
              </a:spcBef>
              <a:spcAft>
                <a:spcPts val="0"/>
              </a:spcAft>
              <a:buClr>
                <a:srgbClr val="3F3F3F"/>
              </a:buClr>
              <a:buSzPts val="2400"/>
              <a:buNone/>
            </a:pPr>
            <a:r>
              <a:t/>
            </a:r>
            <a:endParaRPr b="1" sz="2400"/>
          </a:p>
        </p:txBody>
      </p:sp>
      <p:pic>
        <p:nvPicPr>
          <p:cNvPr id="164" name="Google Shape;164;p19"/>
          <p:cNvPicPr preferRelativeResize="0"/>
          <p:nvPr/>
        </p:nvPicPr>
        <p:blipFill rotWithShape="1">
          <a:blip r:embed="rId3">
            <a:alphaModFix/>
          </a:blip>
          <a:srcRect b="0" l="0" r="0" t="0"/>
          <a:stretch/>
        </p:blipFill>
        <p:spPr>
          <a:xfrm>
            <a:off x="2114322" y="3453436"/>
            <a:ext cx="4915355" cy="1831072"/>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 name="Shape 45"/>
        <p:cNvGrpSpPr/>
        <p:nvPr/>
      </p:nvGrpSpPr>
      <p:grpSpPr>
        <a:xfrm>
          <a:off x="0" y="0"/>
          <a:ext cx="0" cy="0"/>
          <a:chOff x="0" y="0"/>
          <a:chExt cx="0" cy="0"/>
        </a:xfrm>
      </p:grpSpPr>
      <p:sp>
        <p:nvSpPr>
          <p:cNvPr id="46" name="Google Shape;46;p2"/>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rgbClr val="166C59"/>
              </a:buClr>
              <a:buSzPts val="4400"/>
              <a:buFont typeface="Calibri"/>
              <a:buNone/>
            </a:pPr>
            <a:r>
              <a:rPr b="1" lang="fi-FI">
                <a:solidFill>
                  <a:srgbClr val="166C59"/>
                </a:solidFill>
              </a:rPr>
              <a:t>Kulma</a:t>
            </a:r>
            <a:endParaRPr b="1">
              <a:solidFill>
                <a:srgbClr val="166C59"/>
              </a:solidFill>
            </a:endParaRPr>
          </a:p>
        </p:txBody>
      </p:sp>
      <p:sp>
        <p:nvSpPr>
          <p:cNvPr id="47" name="Google Shape;47;p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b="1" lang="fi-FI" sz="2200">
                <a:solidFill>
                  <a:schemeClr val="dk1"/>
                </a:solidFill>
              </a:rPr>
              <a:t>Euklidisessa geometriassa kulmalla tarkoitetaan kahden säteen muodostamaa kuviota. Säteillä, jotka toimivat kulman sivuina on yhteinen päätepiste, jota kutsutaan kulman kärkipisteeksi. Kahden säteen muodostamat kulmat sijaitsevat säteiden kanssa samassa tasossa.</a:t>
            </a:r>
            <a:endParaRPr b="1" sz="3400"/>
          </a:p>
        </p:txBody>
      </p:sp>
      <p:pic>
        <p:nvPicPr>
          <p:cNvPr id="48" name="Google Shape;48;p2"/>
          <p:cNvPicPr preferRelativeResize="0"/>
          <p:nvPr/>
        </p:nvPicPr>
        <p:blipFill rotWithShape="1">
          <a:blip r:embed="rId3">
            <a:alphaModFix/>
          </a:blip>
          <a:srcRect b="0" l="0" r="0" t="0"/>
          <a:stretch/>
        </p:blipFill>
        <p:spPr>
          <a:xfrm>
            <a:off x="2555776" y="3363347"/>
            <a:ext cx="3868131" cy="2917378"/>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 name="Shape 52"/>
        <p:cNvGrpSpPr/>
        <p:nvPr/>
      </p:nvGrpSpPr>
      <p:grpSpPr>
        <a:xfrm>
          <a:off x="0" y="0"/>
          <a:ext cx="0" cy="0"/>
          <a:chOff x="0" y="0"/>
          <a:chExt cx="0" cy="0"/>
        </a:xfrm>
      </p:grpSpPr>
      <p:sp>
        <p:nvSpPr>
          <p:cNvPr id="53" name="Google Shape;53;p3"/>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rgbClr val="166C59"/>
              </a:buClr>
              <a:buSzPts val="4400"/>
              <a:buFont typeface="Calibri"/>
              <a:buNone/>
            </a:pPr>
            <a:r>
              <a:rPr b="1" lang="fi-FI">
                <a:solidFill>
                  <a:srgbClr val="166C59"/>
                </a:solidFill>
              </a:rPr>
              <a:t>Kulmatyypit</a:t>
            </a:r>
            <a:endParaRPr b="1">
              <a:solidFill>
                <a:srgbClr val="166C59"/>
              </a:solidFill>
            </a:endParaRPr>
          </a:p>
        </p:txBody>
      </p:sp>
      <p:sp>
        <p:nvSpPr>
          <p:cNvPr id="54" name="Google Shape;54;p3"/>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p>
            <a:pPr indent="0" lvl="0" marL="0" rtl="0" algn="just">
              <a:spcBef>
                <a:spcPts val="0"/>
              </a:spcBef>
              <a:spcAft>
                <a:spcPts val="0"/>
              </a:spcAft>
              <a:buClr>
                <a:srgbClr val="3F3F3F"/>
              </a:buClr>
              <a:buSzPts val="2400"/>
              <a:buNone/>
            </a:pPr>
            <a:r>
              <a:rPr b="1" lang="fi-FI" sz="2400"/>
              <a:t>Matematiikassa yleisesti käytettyjä kulmatyyppejä on seitsemän:</a:t>
            </a:r>
            <a:endParaRPr/>
          </a:p>
          <a:p>
            <a:pPr indent="0" lvl="0" marL="0" rtl="0" algn="just">
              <a:spcBef>
                <a:spcPts val="480"/>
              </a:spcBef>
              <a:spcAft>
                <a:spcPts val="0"/>
              </a:spcAft>
              <a:buClr>
                <a:srgbClr val="3F3F3F"/>
              </a:buClr>
              <a:buSzPts val="2400"/>
              <a:buNone/>
            </a:pPr>
            <a:r>
              <a:t/>
            </a:r>
            <a:endParaRPr b="1" sz="2400"/>
          </a:p>
          <a:p>
            <a:pPr indent="0" lvl="0" marL="0" rtl="0" algn="just">
              <a:spcBef>
                <a:spcPts val="480"/>
              </a:spcBef>
              <a:spcAft>
                <a:spcPts val="0"/>
              </a:spcAft>
              <a:buClr>
                <a:srgbClr val="3F3F3F"/>
              </a:buClr>
              <a:buSzPts val="2400"/>
              <a:buNone/>
            </a:pPr>
            <a:r>
              <a:rPr b="1" lang="fi-FI" sz="2400"/>
              <a:t>Nollakulma (0° mitassa)</a:t>
            </a:r>
            <a:endParaRPr/>
          </a:p>
          <a:p>
            <a:pPr indent="0" lvl="0" marL="0" rtl="0" algn="just">
              <a:spcBef>
                <a:spcPts val="480"/>
              </a:spcBef>
              <a:spcAft>
                <a:spcPts val="0"/>
              </a:spcAft>
              <a:buClr>
                <a:srgbClr val="3F3F3F"/>
              </a:buClr>
              <a:buSzPts val="2400"/>
              <a:buNone/>
            </a:pPr>
            <a:r>
              <a:rPr b="1" lang="fi-FI" sz="2400"/>
              <a:t>Terävä</a:t>
            </a:r>
            <a:r>
              <a:rPr b="1" lang="fi-FI" sz="2400"/>
              <a:t> kulma (0-90° mitassa).</a:t>
            </a:r>
            <a:endParaRPr/>
          </a:p>
          <a:p>
            <a:pPr indent="0" lvl="0" marL="0" rtl="0" algn="just">
              <a:spcBef>
                <a:spcPts val="480"/>
              </a:spcBef>
              <a:spcAft>
                <a:spcPts val="0"/>
              </a:spcAft>
              <a:buClr>
                <a:srgbClr val="3F3F3F"/>
              </a:buClr>
              <a:buSzPts val="2400"/>
              <a:buNone/>
            </a:pPr>
            <a:r>
              <a:rPr b="1" lang="fi-FI" sz="2400"/>
              <a:t>Suora</a:t>
            </a:r>
            <a:r>
              <a:rPr b="1" lang="fi-FI" sz="2400"/>
              <a:t> kulma (90° mitassa)</a:t>
            </a:r>
            <a:endParaRPr/>
          </a:p>
          <a:p>
            <a:pPr indent="0" lvl="0" marL="0" rtl="0" algn="just">
              <a:spcBef>
                <a:spcPts val="480"/>
              </a:spcBef>
              <a:spcAft>
                <a:spcPts val="0"/>
              </a:spcAft>
              <a:buClr>
                <a:srgbClr val="3F3F3F"/>
              </a:buClr>
              <a:buSzPts val="2400"/>
              <a:buNone/>
            </a:pPr>
            <a:r>
              <a:rPr b="1" lang="fi-FI" sz="2400"/>
              <a:t>Tylppä kulma (90-180° mitassa).</a:t>
            </a:r>
            <a:endParaRPr/>
          </a:p>
          <a:p>
            <a:pPr indent="0" lvl="0" marL="0" rtl="0" algn="just">
              <a:spcBef>
                <a:spcPts val="480"/>
              </a:spcBef>
              <a:spcAft>
                <a:spcPts val="0"/>
              </a:spcAft>
              <a:buClr>
                <a:srgbClr val="3F3F3F"/>
              </a:buClr>
              <a:buSzPts val="2400"/>
              <a:buNone/>
            </a:pPr>
            <a:r>
              <a:rPr b="1" lang="fi-FI" sz="2400"/>
              <a:t>Oiko</a:t>
            </a:r>
            <a:r>
              <a:rPr b="1" lang="fi-FI" sz="2400"/>
              <a:t>kulma (180° mitassa)</a:t>
            </a:r>
            <a:endParaRPr/>
          </a:p>
          <a:p>
            <a:pPr indent="0" lvl="0" marL="0" rtl="0" algn="just">
              <a:spcBef>
                <a:spcPts val="480"/>
              </a:spcBef>
              <a:spcAft>
                <a:spcPts val="0"/>
              </a:spcAft>
              <a:buClr>
                <a:srgbClr val="3F3F3F"/>
              </a:buClr>
              <a:buSzPts val="2400"/>
              <a:buNone/>
            </a:pPr>
            <a:r>
              <a:rPr b="1" lang="fi-FI" sz="2400"/>
              <a:t>Kupera kulma</a:t>
            </a:r>
            <a:r>
              <a:rPr b="1" lang="fi-FI" sz="2400"/>
              <a:t> (180-360° mitassa)</a:t>
            </a:r>
            <a:endParaRPr/>
          </a:p>
          <a:p>
            <a:pPr indent="0" lvl="0" marL="0" rtl="0" algn="just">
              <a:spcBef>
                <a:spcPts val="480"/>
              </a:spcBef>
              <a:spcAft>
                <a:spcPts val="0"/>
              </a:spcAft>
              <a:buClr>
                <a:srgbClr val="3F3F3F"/>
              </a:buClr>
              <a:buSzPts val="2400"/>
              <a:buNone/>
            </a:pPr>
            <a:r>
              <a:rPr b="1" lang="fi-FI" sz="2400"/>
              <a:t>Täysi kulma (360° mitassa)</a:t>
            </a:r>
            <a:endParaRPr b="1" sz="24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4"/>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rgbClr val="166C59"/>
              </a:buClr>
              <a:buSzPts val="4400"/>
              <a:buFont typeface="Calibri"/>
              <a:buNone/>
            </a:pPr>
            <a:r>
              <a:rPr b="1" lang="fi-FI">
                <a:solidFill>
                  <a:srgbClr val="166C59"/>
                </a:solidFill>
              </a:rPr>
              <a:t>Nollakulma</a:t>
            </a:r>
            <a:endParaRPr b="1">
              <a:solidFill>
                <a:srgbClr val="166C59"/>
              </a:solidFill>
            </a:endParaRPr>
          </a:p>
        </p:txBody>
      </p:sp>
      <p:sp>
        <p:nvSpPr>
          <p:cNvPr id="60" name="Google Shape;60;p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b="1" lang="fi-FI" sz="2100">
                <a:solidFill>
                  <a:schemeClr val="dk1"/>
                </a:solidFill>
              </a:rPr>
              <a:t>Kulman kaksi sädettä ovat kallistuneet toisiinsa nähden nolla astetta. Säteet ovat limittäin toistensa päällä. Tässä tapauksessa kulman AOB suuruus on nolla astetta.</a:t>
            </a:r>
            <a:endParaRPr b="1" sz="4100"/>
          </a:p>
        </p:txBody>
      </p:sp>
      <p:pic>
        <p:nvPicPr>
          <p:cNvPr id="61" name="Google Shape;61;p4"/>
          <p:cNvPicPr preferRelativeResize="0"/>
          <p:nvPr/>
        </p:nvPicPr>
        <p:blipFill rotWithShape="1">
          <a:blip r:embed="rId3">
            <a:alphaModFix/>
          </a:blip>
          <a:srcRect b="0" l="0" r="0" t="0"/>
          <a:stretch/>
        </p:blipFill>
        <p:spPr>
          <a:xfrm>
            <a:off x="2156647" y="3284984"/>
            <a:ext cx="4830706" cy="188726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sp>
        <p:nvSpPr>
          <p:cNvPr id="66" name="Google Shape;66;p5"/>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rgbClr val="166C59"/>
              </a:buClr>
              <a:buSzPts val="4400"/>
              <a:buFont typeface="Calibri"/>
              <a:buNone/>
            </a:pPr>
            <a:r>
              <a:rPr b="1" lang="fi-FI">
                <a:solidFill>
                  <a:srgbClr val="166C59"/>
                </a:solidFill>
              </a:rPr>
              <a:t>Terävä</a:t>
            </a:r>
            <a:r>
              <a:rPr b="1" lang="fi-FI">
                <a:solidFill>
                  <a:srgbClr val="166C59"/>
                </a:solidFill>
              </a:rPr>
              <a:t> kulma</a:t>
            </a:r>
            <a:endParaRPr b="1">
              <a:solidFill>
                <a:srgbClr val="166C59"/>
              </a:solidFill>
            </a:endParaRPr>
          </a:p>
        </p:txBody>
      </p:sp>
      <p:sp>
        <p:nvSpPr>
          <p:cNvPr id="67" name="Google Shape;67;p5"/>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b="1" lang="fi-FI" sz="2500">
                <a:solidFill>
                  <a:schemeClr val="dk1"/>
                </a:solidFill>
              </a:rPr>
              <a:t>Mikä tahansa kulma, joka on pienempi kuin 90° on terävä kulma. Jos kaksi sädettä risteävät kärkipisteessä ja niiden muodostama kulma on pienempi kuin 90°, kyseessä on terävä kulma.</a:t>
            </a:r>
            <a:endParaRPr b="1" sz="4500"/>
          </a:p>
        </p:txBody>
      </p:sp>
      <p:pic>
        <p:nvPicPr>
          <p:cNvPr id="68" name="Google Shape;68;p5"/>
          <p:cNvPicPr preferRelativeResize="0"/>
          <p:nvPr/>
        </p:nvPicPr>
        <p:blipFill rotWithShape="1">
          <a:blip r:embed="rId3">
            <a:alphaModFix/>
          </a:blip>
          <a:srcRect b="0" l="0" r="0" t="0"/>
          <a:stretch/>
        </p:blipFill>
        <p:spPr>
          <a:xfrm>
            <a:off x="2631309" y="3515132"/>
            <a:ext cx="3881381" cy="2793593"/>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sp>
        <p:nvSpPr>
          <p:cNvPr id="73" name="Google Shape;73;p6"/>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rgbClr val="166C59"/>
              </a:buClr>
              <a:buSzPts val="4400"/>
              <a:buFont typeface="Calibri"/>
              <a:buNone/>
            </a:pPr>
            <a:r>
              <a:rPr b="1" lang="fi-FI">
                <a:solidFill>
                  <a:srgbClr val="166C59"/>
                </a:solidFill>
              </a:rPr>
              <a:t>Suora</a:t>
            </a:r>
            <a:r>
              <a:rPr b="1" lang="fi-FI">
                <a:solidFill>
                  <a:srgbClr val="166C59"/>
                </a:solidFill>
              </a:rPr>
              <a:t> kulma</a:t>
            </a:r>
            <a:endParaRPr b="1">
              <a:solidFill>
                <a:srgbClr val="166C59"/>
              </a:solidFill>
            </a:endParaRPr>
          </a:p>
        </p:txBody>
      </p:sp>
      <p:sp>
        <p:nvSpPr>
          <p:cNvPr id="74" name="Google Shape;74;p6"/>
          <p:cNvSpPr txBox="1"/>
          <p:nvPr>
            <p:ph idx="1" type="body"/>
          </p:nvPr>
        </p:nvSpPr>
        <p:spPr>
          <a:xfrm>
            <a:off x="457200" y="1320592"/>
            <a:ext cx="8229600" cy="4525963"/>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3F3F3F"/>
              </a:buClr>
              <a:buSzPts val="2400"/>
              <a:buNone/>
            </a:pPr>
            <a:r>
              <a:rPr b="1" lang="fi-FI" sz="2400"/>
              <a:t>Jos kahden säteen välinen kulma on täsmälleen 90°, sitä kutsutaan suoraksi kulmaksi tai 90° kulmaksi.</a:t>
            </a:r>
            <a:endParaRPr sz="2400"/>
          </a:p>
        </p:txBody>
      </p:sp>
      <p:pic>
        <p:nvPicPr>
          <p:cNvPr id="75" name="Google Shape;75;p6"/>
          <p:cNvPicPr preferRelativeResize="0"/>
          <p:nvPr/>
        </p:nvPicPr>
        <p:blipFill rotWithShape="1">
          <a:blip r:embed="rId3">
            <a:alphaModFix/>
          </a:blip>
          <a:srcRect b="0" l="0" r="0" t="0"/>
          <a:stretch/>
        </p:blipFill>
        <p:spPr>
          <a:xfrm>
            <a:off x="2483768" y="2463592"/>
            <a:ext cx="3996112" cy="314187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7"/>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rgbClr val="166C59"/>
              </a:buClr>
              <a:buSzPts val="4400"/>
              <a:buFont typeface="Calibri"/>
              <a:buNone/>
            </a:pPr>
            <a:r>
              <a:rPr b="1" lang="fi-FI">
                <a:solidFill>
                  <a:srgbClr val="166C59"/>
                </a:solidFill>
              </a:rPr>
              <a:t>Tylppä kulma</a:t>
            </a:r>
            <a:endParaRPr b="1">
              <a:solidFill>
                <a:srgbClr val="166C59"/>
              </a:solidFill>
            </a:endParaRPr>
          </a:p>
        </p:txBody>
      </p:sp>
      <p:sp>
        <p:nvSpPr>
          <p:cNvPr id="81" name="Google Shape;81;p7"/>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p>
            <a:pPr indent="0" lvl="0" marL="0" rtl="0" algn="just">
              <a:spcBef>
                <a:spcPts val="0"/>
              </a:spcBef>
              <a:spcAft>
                <a:spcPts val="0"/>
              </a:spcAft>
              <a:buClr>
                <a:srgbClr val="3F3F3F"/>
              </a:buClr>
              <a:buSzPts val="2400"/>
              <a:buNone/>
            </a:pPr>
            <a:r>
              <a:rPr b="1" lang="fi-FI" sz="2400"/>
              <a:t>Mikä tahansa kulma, joka on suurempi kuin 90° mutta pienempi kuin 180° on tylppä kulma.</a:t>
            </a:r>
            <a:endParaRPr/>
          </a:p>
        </p:txBody>
      </p:sp>
      <p:pic>
        <p:nvPicPr>
          <p:cNvPr id="82" name="Google Shape;82;p7"/>
          <p:cNvPicPr preferRelativeResize="0"/>
          <p:nvPr/>
        </p:nvPicPr>
        <p:blipFill rotWithShape="1">
          <a:blip r:embed="rId3">
            <a:alphaModFix/>
          </a:blip>
          <a:srcRect b="0" l="0" r="0" t="0"/>
          <a:stretch/>
        </p:blipFill>
        <p:spPr>
          <a:xfrm>
            <a:off x="2195736" y="2852936"/>
            <a:ext cx="5038880" cy="2709863"/>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8"/>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rgbClr val="166C59"/>
              </a:buClr>
              <a:buSzPts val="4400"/>
              <a:buFont typeface="Calibri"/>
              <a:buNone/>
            </a:pPr>
            <a:r>
              <a:rPr b="1" lang="fi-FI">
                <a:solidFill>
                  <a:srgbClr val="166C59"/>
                </a:solidFill>
              </a:rPr>
              <a:t>Oiko</a:t>
            </a:r>
            <a:r>
              <a:rPr b="1" lang="fi-FI">
                <a:solidFill>
                  <a:srgbClr val="166C59"/>
                </a:solidFill>
              </a:rPr>
              <a:t>kulma</a:t>
            </a:r>
            <a:endParaRPr b="1">
              <a:solidFill>
                <a:srgbClr val="166C59"/>
              </a:solidFill>
            </a:endParaRPr>
          </a:p>
        </p:txBody>
      </p:sp>
      <p:sp>
        <p:nvSpPr>
          <p:cNvPr id="88" name="Google Shape;88;p8"/>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b="1" lang="fi-FI" sz="2400">
                <a:solidFill>
                  <a:schemeClr val="dk1"/>
                </a:solidFill>
              </a:rPr>
              <a:t>Oikokulma on suora viiva, jossa kahden säteen välinen kulma on täsmälleen 180°. Oikokulmassa kulman säteet ovat vastakkain toisiaan.</a:t>
            </a:r>
            <a:endParaRPr b="1" sz="4400"/>
          </a:p>
        </p:txBody>
      </p:sp>
      <p:pic>
        <p:nvPicPr>
          <p:cNvPr id="89" name="Google Shape;89;p8"/>
          <p:cNvPicPr preferRelativeResize="0"/>
          <p:nvPr/>
        </p:nvPicPr>
        <p:blipFill rotWithShape="1">
          <a:blip r:embed="rId3">
            <a:alphaModFix/>
          </a:blip>
          <a:srcRect b="0" l="0" r="0" t="0"/>
          <a:stretch/>
        </p:blipFill>
        <p:spPr>
          <a:xfrm>
            <a:off x="1872377" y="3649905"/>
            <a:ext cx="5399245" cy="1599233"/>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9"/>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rgbClr val="166C59"/>
              </a:buClr>
              <a:buSzPts val="4400"/>
              <a:buFont typeface="Calibri"/>
              <a:buNone/>
            </a:pPr>
            <a:r>
              <a:rPr b="1" lang="fi-FI">
                <a:solidFill>
                  <a:srgbClr val="166C59"/>
                </a:solidFill>
              </a:rPr>
              <a:t>Kupera </a:t>
            </a:r>
            <a:r>
              <a:rPr b="1" lang="fi-FI">
                <a:solidFill>
                  <a:srgbClr val="166C59"/>
                </a:solidFill>
              </a:rPr>
              <a:t>kulma</a:t>
            </a:r>
            <a:endParaRPr b="1">
              <a:solidFill>
                <a:srgbClr val="166C59"/>
              </a:solidFill>
            </a:endParaRPr>
          </a:p>
        </p:txBody>
      </p:sp>
      <p:sp>
        <p:nvSpPr>
          <p:cNvPr id="95" name="Google Shape;95;p9"/>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b="1" lang="fi-FI" sz="2500">
                <a:solidFill>
                  <a:schemeClr val="dk1"/>
                </a:solidFill>
              </a:rPr>
              <a:t>Kulmaa, joka on suurempi kuin 180° ja pienempi kuin 360° kutsutaan kuperaksi kulmaksi.</a:t>
            </a:r>
            <a:endParaRPr b="1" sz="3700"/>
          </a:p>
        </p:txBody>
      </p:sp>
      <p:pic>
        <p:nvPicPr>
          <p:cNvPr id="96" name="Google Shape;96;p9"/>
          <p:cNvPicPr preferRelativeResize="0"/>
          <p:nvPr/>
        </p:nvPicPr>
        <p:blipFill rotWithShape="1">
          <a:blip r:embed="rId3">
            <a:alphaModFix/>
          </a:blip>
          <a:srcRect b="0" l="0" r="0" t="0"/>
          <a:stretch/>
        </p:blipFill>
        <p:spPr>
          <a:xfrm>
            <a:off x="2051720" y="2780928"/>
            <a:ext cx="5299000" cy="272891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Θέμα του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2016-10-07T11:12:08Z</dcterms:created>
</cp:coreProperties>
</file>